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5143500" cx="9144000"/>
  <p:notesSz cx="6858000" cy="9144000"/>
  <p:embeddedFontLst>
    <p:embeddedFont>
      <p:font typeface="Economica"/>
      <p:regular r:id="rId26"/>
      <p:bold r:id="rId27"/>
      <p:italic r:id="rId28"/>
      <p:boldItalic r:id="rId29"/>
    </p:embeddedFont>
    <p:embeddedFont>
      <p:font typeface="Open Sans"/>
      <p:regular r:id="rId30"/>
      <p:bold r:id="rId31"/>
      <p:italic r:id="rId32"/>
      <p:bold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Economica-regular.fntdata"/><Relationship Id="rId25" Type="http://schemas.openxmlformats.org/officeDocument/2006/relationships/slide" Target="slides/slide20.xml"/><Relationship Id="rId28" Type="http://schemas.openxmlformats.org/officeDocument/2006/relationships/font" Target="fonts/Economica-italic.fntdata"/><Relationship Id="rId27" Type="http://schemas.openxmlformats.org/officeDocument/2006/relationships/font" Target="fonts/Economica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Economica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OpenSans-bold.fntdata"/><Relationship Id="rId30" Type="http://schemas.openxmlformats.org/officeDocument/2006/relationships/font" Target="fonts/OpenSans-regular.fntdata"/><Relationship Id="rId11" Type="http://schemas.openxmlformats.org/officeDocument/2006/relationships/slide" Target="slides/slide6.xml"/><Relationship Id="rId33" Type="http://schemas.openxmlformats.org/officeDocument/2006/relationships/font" Target="fonts/OpenSans-boldItalic.fntdata"/><Relationship Id="rId10" Type="http://schemas.openxmlformats.org/officeDocument/2006/relationships/slide" Target="slides/slide5.xml"/><Relationship Id="rId32" Type="http://schemas.openxmlformats.org/officeDocument/2006/relationships/font" Target="fonts/OpenSans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2e3fb1b333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12e3fb1b333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2e3fb1b333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12e3fb1b333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2e483475a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12e483475a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2e3fb1b333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12e3fb1b333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2e66b580f3_1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12e66b580f3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12d71538705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12d71538705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2e3fb1b333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12e3fb1b333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2e66b580f3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2e66b580f3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2d71538705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12d71538705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2d71538705_0_23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2d71538705_0_23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12d71538705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12d71538705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2d71538705_0_3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12d71538705_0_3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12d7153870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12d7153870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333333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12d71538705_0_23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12d71538705_0_23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12d71538705_0_23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12d71538705_0_23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2d71538705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12d71538705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12e3fb1b33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12e3fb1b33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Record the </a:t>
            </a:r>
            <a:r>
              <a:rPr lang="en"/>
              <a:t>steps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Process of thinking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Try - fail - reason - retry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2e66b580f3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12e66b580f3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2e66b580f3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12e66b580f3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quandrangle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4013" y="756700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1" name="Google Shape;11;p2"/>
          <p:cNvSpPr/>
          <p:nvPr/>
        </p:nvSpPr>
        <p:spPr>
          <a:xfrm rot="10800000">
            <a:off x="5318350" y="32667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11"/>
          <p:cNvSpPr txBox="1"/>
          <p:nvPr>
            <p:ph hasCustomPrompt="1" type="title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/>
          <p:nvPr>
            <p:ph idx="1" type="body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" name="Google Shape;5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flipH="1">
            <a:off x="7595938" y="4602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7" name="Google Shape;17;p3"/>
          <p:cNvSpPr/>
          <p:nvPr/>
        </p:nvSpPr>
        <p:spPr>
          <a:xfrm flipH="1" rot="10800000">
            <a:off x="466425" y="35583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8" name="Google Shape;18;p3"/>
          <p:cNvSpPr txBox="1"/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5" name="Google Shape;35;p7"/>
          <p:cNvSpPr txBox="1"/>
          <p:nvPr>
            <p:ph idx="1" type="body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6" name="Google Shape;36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8"/>
          <p:cNvSpPr txBox="1"/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0" name="Google Shape;4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4" name="Google Shape;44;p9"/>
          <p:cNvSpPr txBox="1"/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" type="subTitle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idx="1" type="body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/>
        </p:txBody>
      </p:sp>
      <p:sp>
        <p:nvSpPr>
          <p:cNvPr id="50" name="Google Shape;50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ux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Relationship Id="rId4" Type="http://schemas.openxmlformats.org/officeDocument/2006/relationships/image" Target="../media/image19.png"/><Relationship Id="rId5" Type="http://schemas.openxmlformats.org/officeDocument/2006/relationships/image" Target="../media/image44.png"/><Relationship Id="rId6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png"/><Relationship Id="rId4" Type="http://schemas.openxmlformats.org/officeDocument/2006/relationships/image" Target="../media/image33.png"/><Relationship Id="rId5" Type="http://schemas.openxmlformats.org/officeDocument/2006/relationships/image" Target="../media/image44.png"/></Relationships>
</file>

<file path=ppt/slides/_rels/slide12.xml.rels><?xml version="1.0" encoding="UTF-8" standalone="yes"?><Relationships xmlns="http://schemas.openxmlformats.org/package/2006/relationships"><Relationship Id="rId11" Type="http://schemas.openxmlformats.org/officeDocument/2006/relationships/image" Target="../media/image23.png"/><Relationship Id="rId10" Type="http://schemas.openxmlformats.org/officeDocument/2006/relationships/image" Target="../media/image18.png"/><Relationship Id="rId13" Type="http://schemas.openxmlformats.org/officeDocument/2006/relationships/image" Target="../media/image30.png"/><Relationship Id="rId1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Relationship Id="rId4" Type="http://schemas.openxmlformats.org/officeDocument/2006/relationships/image" Target="../media/image20.png"/><Relationship Id="rId9" Type="http://schemas.openxmlformats.org/officeDocument/2006/relationships/image" Target="../media/image31.png"/><Relationship Id="rId15" Type="http://schemas.openxmlformats.org/officeDocument/2006/relationships/image" Target="../media/image27.png"/><Relationship Id="rId14" Type="http://schemas.openxmlformats.org/officeDocument/2006/relationships/image" Target="../media/image29.png"/><Relationship Id="rId5" Type="http://schemas.openxmlformats.org/officeDocument/2006/relationships/image" Target="../media/image15.png"/><Relationship Id="rId6" Type="http://schemas.openxmlformats.org/officeDocument/2006/relationships/image" Target="../media/image32.png"/><Relationship Id="rId7" Type="http://schemas.openxmlformats.org/officeDocument/2006/relationships/image" Target="../media/image25.png"/><Relationship Id="rId8" Type="http://schemas.openxmlformats.org/officeDocument/2006/relationships/image" Target="../media/image2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9.png"/><Relationship Id="rId4" Type="http://schemas.openxmlformats.org/officeDocument/2006/relationships/image" Target="../media/image2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8.jpg"/><Relationship Id="rId4" Type="http://schemas.openxmlformats.org/officeDocument/2006/relationships/image" Target="../media/image4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6.png"/><Relationship Id="rId4" Type="http://schemas.openxmlformats.org/officeDocument/2006/relationships/image" Target="../media/image40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4.png"/><Relationship Id="rId4" Type="http://schemas.openxmlformats.org/officeDocument/2006/relationships/image" Target="../media/image43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1.jpg"/><Relationship Id="rId4" Type="http://schemas.openxmlformats.org/officeDocument/2006/relationships/image" Target="../media/image3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1.png"/><Relationship Id="rId4" Type="http://schemas.openxmlformats.org/officeDocument/2006/relationships/image" Target="../media/image3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Relationship Id="rId4" Type="http://schemas.openxmlformats.org/officeDocument/2006/relationships/image" Target="../media/image11.png"/><Relationship Id="rId5" Type="http://schemas.openxmlformats.org/officeDocument/2006/relationships/image" Target="../media/image10.png"/><Relationship Id="rId6" Type="http://schemas.openxmlformats.org/officeDocument/2006/relationships/image" Target="../media/image13.png"/><Relationship Id="rId7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2.jpg"/><Relationship Id="rId4" Type="http://schemas.openxmlformats.org/officeDocument/2006/relationships/image" Target="../media/image1.png"/><Relationship Id="rId5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Relationship Id="rId4" Type="http://schemas.openxmlformats.org/officeDocument/2006/relationships/image" Target="../media/image17.png"/><Relationship Id="rId5" Type="http://schemas.openxmlformats.org/officeDocument/2006/relationships/image" Target="../media/image12.png"/><Relationship Id="rId6" Type="http://schemas.openxmlformats.org/officeDocument/2006/relationships/image" Target="../media/image19.png"/><Relationship Id="rId7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2766150" y="1444250"/>
            <a:ext cx="3611700" cy="153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Font Detection</a:t>
            </a:r>
            <a:endParaRPr sz="6000"/>
          </a:p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 Liu, Nolan Chen, Yuchen Wang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2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Strategy for Aim#2: </a:t>
            </a: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Re-project paper for later recognition</a:t>
            </a:r>
            <a:endParaRPr/>
          </a:p>
        </p:txBody>
      </p:sp>
      <p:pic>
        <p:nvPicPr>
          <p:cNvPr id="153" name="Google Shape;15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6702" y="1674837"/>
            <a:ext cx="2675739" cy="24445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4" name="Google Shape;154;p22"/>
          <p:cNvGrpSpPr/>
          <p:nvPr/>
        </p:nvGrpSpPr>
        <p:grpSpPr>
          <a:xfrm>
            <a:off x="420900" y="1466025"/>
            <a:ext cx="2146648" cy="2862198"/>
            <a:chOff x="420900" y="1466025"/>
            <a:chExt cx="2146648" cy="2862198"/>
          </a:xfrm>
        </p:grpSpPr>
        <p:pic>
          <p:nvPicPr>
            <p:cNvPr id="155" name="Google Shape;155;p2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20900" y="1466025"/>
              <a:ext cx="2146648" cy="286219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6" name="Google Shape;156;p22"/>
            <p:cNvSpPr/>
            <p:nvPr/>
          </p:nvSpPr>
          <p:spPr>
            <a:xfrm>
              <a:off x="964950" y="2575950"/>
              <a:ext cx="109200" cy="117600"/>
            </a:xfrm>
            <a:prstGeom prst="ellipse">
              <a:avLst/>
            </a:prstGeom>
            <a:solidFill>
              <a:srgbClr val="FF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22"/>
            <p:cNvSpPr/>
            <p:nvPr/>
          </p:nvSpPr>
          <p:spPr>
            <a:xfrm>
              <a:off x="1855725" y="2575950"/>
              <a:ext cx="109200" cy="117600"/>
            </a:xfrm>
            <a:prstGeom prst="ellipse">
              <a:avLst/>
            </a:prstGeom>
            <a:solidFill>
              <a:srgbClr val="FF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22"/>
            <p:cNvSpPr/>
            <p:nvPr/>
          </p:nvSpPr>
          <p:spPr>
            <a:xfrm>
              <a:off x="522975" y="3333850"/>
              <a:ext cx="109200" cy="117600"/>
            </a:xfrm>
            <a:prstGeom prst="ellipse">
              <a:avLst/>
            </a:prstGeom>
            <a:solidFill>
              <a:srgbClr val="FF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22"/>
            <p:cNvSpPr/>
            <p:nvPr/>
          </p:nvSpPr>
          <p:spPr>
            <a:xfrm>
              <a:off x="2294800" y="3333850"/>
              <a:ext cx="109200" cy="117600"/>
            </a:xfrm>
            <a:prstGeom prst="ellipse">
              <a:avLst/>
            </a:prstGeom>
            <a:solidFill>
              <a:srgbClr val="FF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60" name="Google Shape;160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81600" y="1255249"/>
            <a:ext cx="2350700" cy="3057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77875" y="3984175"/>
            <a:ext cx="6466125" cy="2089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3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Strategy for </a:t>
            </a: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Aim#3: </a:t>
            </a: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Recognize upper and lower cases of 26 letters</a:t>
            </a:r>
            <a:endParaRPr/>
          </a:p>
        </p:txBody>
      </p:sp>
      <p:pic>
        <p:nvPicPr>
          <p:cNvPr id="167" name="Google Shape;167;p23"/>
          <p:cNvPicPr preferRelativeResize="0"/>
          <p:nvPr/>
        </p:nvPicPr>
        <p:blipFill rotWithShape="1">
          <a:blip r:embed="rId3">
            <a:alphaModFix/>
          </a:blip>
          <a:srcRect b="0" l="0" r="0" t="46114"/>
          <a:stretch/>
        </p:blipFill>
        <p:spPr>
          <a:xfrm>
            <a:off x="6717900" y="2052850"/>
            <a:ext cx="1859399" cy="272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3"/>
          <p:cNvPicPr preferRelativeResize="0"/>
          <p:nvPr/>
        </p:nvPicPr>
        <p:blipFill rotWithShape="1">
          <a:blip r:embed="rId3">
            <a:alphaModFix/>
          </a:blip>
          <a:srcRect b="53665" l="0" r="0" t="0"/>
          <a:stretch/>
        </p:blipFill>
        <p:spPr>
          <a:xfrm>
            <a:off x="4572000" y="2155744"/>
            <a:ext cx="1859399" cy="23420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1725" y="1345975"/>
            <a:ext cx="2882473" cy="3430575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3"/>
          <p:cNvSpPr txBox="1"/>
          <p:nvPr/>
        </p:nvSpPr>
        <p:spPr>
          <a:xfrm>
            <a:off x="4423400" y="1161438"/>
            <a:ext cx="38946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pytesseract.image_to_boxes</a:t>
            </a:r>
            <a:endParaRPr b="1" sz="180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pytesseract.image_to_string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71" name="Google Shape;171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67612" y="1598149"/>
            <a:ext cx="2350700" cy="3057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4"/>
          <p:cNvSpPr txBox="1"/>
          <p:nvPr>
            <p:ph type="title"/>
          </p:nvPr>
        </p:nvSpPr>
        <p:spPr>
          <a:xfrm>
            <a:off x="311700" y="0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Strategy for </a:t>
            </a:r>
            <a:r>
              <a:rPr lang="en" sz="1720">
                <a:latin typeface="Open Sans"/>
                <a:ea typeface="Open Sans"/>
                <a:cs typeface="Open Sans"/>
                <a:sym typeface="Open Sans"/>
              </a:rPr>
              <a:t>Aim#4: Crop and resize</a:t>
            </a:r>
            <a:endParaRPr/>
          </a:p>
        </p:txBody>
      </p:sp>
      <p:sp>
        <p:nvSpPr>
          <p:cNvPr id="177" name="Google Shape;177;p24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78" name="Google Shape;17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6900" y="1091275"/>
            <a:ext cx="994175" cy="59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5375" y="1128475"/>
            <a:ext cx="790550" cy="59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81613" y="1128463"/>
            <a:ext cx="259475" cy="25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81625" y="1460463"/>
            <a:ext cx="259475" cy="25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64563" y="1128463"/>
            <a:ext cx="259475" cy="25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777100" y="1460475"/>
            <a:ext cx="259475" cy="25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064325" y="1900792"/>
            <a:ext cx="3389725" cy="29448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4"/>
          <p:cNvPicPr preferRelativeResize="0"/>
          <p:nvPr/>
        </p:nvPicPr>
        <p:blipFill rotWithShape="1">
          <a:blip r:embed="rId10">
            <a:alphaModFix/>
          </a:blip>
          <a:srcRect b="53665" l="0" r="0" t="0"/>
          <a:stretch/>
        </p:blipFill>
        <p:spPr>
          <a:xfrm>
            <a:off x="537225" y="2017119"/>
            <a:ext cx="1859399" cy="2342058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4"/>
          <p:cNvSpPr txBox="1"/>
          <p:nvPr/>
        </p:nvSpPr>
        <p:spPr>
          <a:xfrm>
            <a:off x="2697225" y="2681188"/>
            <a:ext cx="44919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[(hImg - letters[i][4]):(hImg - letters[i][2]),</a:t>
            </a:r>
            <a:endParaRPr b="1" sz="120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letters[i][1]:letters[i][3]]</a:t>
            </a:r>
            <a:endParaRPr sz="400">
              <a:solidFill>
                <a:srgbClr val="A9B7C6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87" name="Google Shape;187;p2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892575" y="1942738"/>
            <a:ext cx="3561475" cy="286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4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811250" y="1128450"/>
            <a:ext cx="259475" cy="25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4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104575" y="1128475"/>
            <a:ext cx="259475" cy="25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4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5781125" y="1514625"/>
            <a:ext cx="259475" cy="25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4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6104575" y="1460475"/>
            <a:ext cx="259475" cy="259475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24"/>
          <p:cNvSpPr/>
          <p:nvPr/>
        </p:nvSpPr>
        <p:spPr>
          <a:xfrm>
            <a:off x="1729825" y="1267163"/>
            <a:ext cx="582900" cy="3141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24"/>
          <p:cNvSpPr/>
          <p:nvPr/>
        </p:nvSpPr>
        <p:spPr>
          <a:xfrm>
            <a:off x="3675238" y="1229963"/>
            <a:ext cx="582900" cy="3141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24"/>
          <p:cNvSpPr/>
          <p:nvPr/>
        </p:nvSpPr>
        <p:spPr>
          <a:xfrm>
            <a:off x="5126200" y="1208988"/>
            <a:ext cx="582900" cy="3141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5"/>
          <p:cNvSpPr txBox="1"/>
          <p:nvPr>
            <p:ph type="title"/>
          </p:nvPr>
        </p:nvSpPr>
        <p:spPr>
          <a:xfrm>
            <a:off x="252675" y="2925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1200"/>
              </a:spcAft>
              <a:buSzPts val="990"/>
              <a:buNone/>
            </a:pP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Strategy for </a:t>
            </a:r>
            <a:r>
              <a:rPr lang="en" sz="1720">
                <a:latin typeface="Open Sans"/>
                <a:ea typeface="Open Sans"/>
                <a:cs typeface="Open Sans"/>
                <a:sym typeface="Open Sans"/>
              </a:rPr>
              <a:t>Aim#4: Crop and resize</a:t>
            </a:r>
            <a:endParaRPr sz="3880"/>
          </a:p>
        </p:txBody>
      </p:sp>
      <p:sp>
        <p:nvSpPr>
          <p:cNvPr id="200" name="Google Shape;200;p25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01" name="Google Shape;20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2075" y="1123825"/>
            <a:ext cx="4063576" cy="3662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5"/>
          <p:cNvPicPr preferRelativeResize="0"/>
          <p:nvPr/>
        </p:nvPicPr>
        <p:blipFill rotWithShape="1">
          <a:blip r:embed="rId4">
            <a:alphaModFix/>
          </a:blip>
          <a:srcRect b="0" l="0" r="4030" t="0"/>
          <a:stretch/>
        </p:blipFill>
        <p:spPr>
          <a:xfrm>
            <a:off x="49850" y="1172725"/>
            <a:ext cx="4747249" cy="340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More RESULTS</a:t>
            </a:r>
            <a:endParaRPr/>
          </a:p>
        </p:txBody>
      </p:sp>
      <p:pic>
        <p:nvPicPr>
          <p:cNvPr id="208" name="Google Shape;20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2175" y="1222750"/>
            <a:ext cx="2780325" cy="3590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65004" y="1417775"/>
            <a:ext cx="3632052" cy="3200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7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More RESULTS</a:t>
            </a:r>
            <a:endParaRPr/>
          </a:p>
        </p:txBody>
      </p:sp>
      <p:pic>
        <p:nvPicPr>
          <p:cNvPr id="215" name="Google Shape;21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02400" y="1183100"/>
            <a:ext cx="4470850" cy="345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5575" y="1096900"/>
            <a:ext cx="2768605" cy="3691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8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More RESULTS</a:t>
            </a:r>
            <a:endParaRPr/>
          </a:p>
        </p:txBody>
      </p:sp>
      <p:pic>
        <p:nvPicPr>
          <p:cNvPr id="222" name="Google Shape;22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40900" y="1924688"/>
            <a:ext cx="5537874" cy="229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9625" y="1271075"/>
            <a:ext cx="3160223" cy="36056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900" y="1113650"/>
            <a:ext cx="2524350" cy="3369751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29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More RESULTS</a:t>
            </a:r>
            <a:endParaRPr/>
          </a:p>
        </p:txBody>
      </p:sp>
      <p:pic>
        <p:nvPicPr>
          <p:cNvPr id="230" name="Google Shape;230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64650" y="1784650"/>
            <a:ext cx="5370074" cy="157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0"/>
          <p:cNvSpPr txBox="1"/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236" name="Google Shape;236;p30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Combination of techniques learned from the class and explore more about skimage &amp; opencv library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Limitations on detection accuracy</a:t>
            </a:r>
            <a:endParaRPr/>
          </a:p>
        </p:txBody>
      </p:sp>
      <p:sp>
        <p:nvSpPr>
          <p:cNvPr id="237" name="Google Shape;237;p30"/>
          <p:cNvSpPr txBox="1"/>
          <p:nvPr>
            <p:ph idx="1" type="subTitle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1"/>
          <p:cNvSpPr txBox="1"/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WORK</a:t>
            </a:r>
            <a:endParaRPr/>
          </a:p>
        </p:txBody>
      </p:sp>
      <p:sp>
        <p:nvSpPr>
          <p:cNvPr id="243" name="Google Shape;243;p31"/>
          <p:cNvSpPr txBox="1"/>
          <p:nvPr>
            <p:ph idx="1" type="subTitle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Continue increasing the accuracy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Detect the target paper in a messy background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Detect font type of the letters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Transfer letter images into a TTF file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/>
              <a:t>MOTIVATION</a:t>
            </a:r>
            <a:endParaRPr sz="4200"/>
          </a:p>
        </p:txBody>
      </p:sp>
      <p:sp>
        <p:nvSpPr>
          <p:cNvPr id="69" name="Google Shape;69;p14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Saw other people’s posters have fancier font than yours?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Want to get fonts used by others?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Want a set of fonts of your own?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2"/>
          <p:cNvSpPr txBox="1"/>
          <p:nvPr>
            <p:ph type="title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  <p:sp>
        <p:nvSpPr>
          <p:cNvPr id="250" name="Google Shape;250;p32"/>
          <p:cNvSpPr txBox="1"/>
          <p:nvPr>
            <p:ph idx="1" type="body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</a:t>
            </a:r>
            <a:r>
              <a:rPr lang="en"/>
              <a:t> INFORMATION</a:t>
            </a:r>
            <a:endParaRPr/>
          </a:p>
        </p:txBody>
      </p:sp>
      <p:sp>
        <p:nvSpPr>
          <p:cNvPr id="75" name="Google Shape;75;p15"/>
          <p:cNvSpPr txBox="1"/>
          <p:nvPr>
            <p:ph idx="1" type="body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937"/>
              <a:t>Modules we used:</a:t>
            </a:r>
            <a:endParaRPr sz="1937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937"/>
          </a:p>
          <a:p>
            <a:pPr indent="-338908" lvl="0" marL="9144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737"/>
              <a:buChar char="●"/>
            </a:pPr>
            <a:r>
              <a:rPr lang="en" sz="1737"/>
              <a:t>T</a:t>
            </a:r>
            <a:r>
              <a:rPr lang="en" sz="1737"/>
              <a:t>esseract -&gt; </a:t>
            </a:r>
            <a:r>
              <a:rPr lang="en" sz="1737"/>
              <a:t>Pytesseract</a:t>
            </a:r>
            <a:endParaRPr sz="1737"/>
          </a:p>
          <a:p>
            <a:pPr indent="-338908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37"/>
              <a:buChar char="●"/>
            </a:pPr>
            <a:r>
              <a:rPr lang="en" sz="1737"/>
              <a:t>numpy</a:t>
            </a:r>
            <a:endParaRPr sz="1737"/>
          </a:p>
          <a:p>
            <a:pPr indent="-338908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37"/>
              <a:buChar char="●"/>
            </a:pPr>
            <a:r>
              <a:rPr lang="en" sz="1737"/>
              <a:t>openCV</a:t>
            </a:r>
            <a:endParaRPr sz="1737"/>
          </a:p>
          <a:p>
            <a:pPr indent="-338908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37"/>
              <a:buChar char="●"/>
            </a:pPr>
            <a:r>
              <a:rPr lang="en" sz="1737"/>
              <a:t>skimage</a:t>
            </a:r>
            <a:endParaRPr sz="1737"/>
          </a:p>
          <a:p>
            <a:pPr indent="-338908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37"/>
              <a:buChar char="●"/>
            </a:pPr>
            <a:r>
              <a:rPr lang="en" sz="1737"/>
              <a:t>scipy</a:t>
            </a:r>
            <a:endParaRPr sz="1737"/>
          </a:p>
        </p:txBody>
      </p:sp>
      <p:sp>
        <p:nvSpPr>
          <p:cNvPr id="76" name="Google Shape;76;p15"/>
          <p:cNvSpPr txBox="1"/>
          <p:nvPr>
            <p:ph idx="2" type="body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/>
          <p:nvPr>
            <p:ph type="title"/>
          </p:nvPr>
        </p:nvSpPr>
        <p:spPr>
          <a:xfrm>
            <a:off x="1450395" y="696775"/>
            <a:ext cx="6699300" cy="409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Open Sans"/>
                <a:ea typeface="Open Sans"/>
                <a:cs typeface="Open Sans"/>
                <a:sym typeface="Open Sans"/>
              </a:rPr>
              <a:t>p</a:t>
            </a:r>
            <a:r>
              <a:rPr lang="en" sz="2100">
                <a:latin typeface="Open Sans"/>
                <a:ea typeface="Open Sans"/>
                <a:cs typeface="Open Sans"/>
                <a:sym typeface="Open Sans"/>
              </a:rPr>
              <a:t>ytesseract                            </a:t>
            </a:r>
            <a:r>
              <a:rPr lang="en" sz="2100">
                <a:highlight>
                  <a:srgbClr val="FDFDFD"/>
                </a:highlight>
                <a:latin typeface="Open Sans"/>
                <a:ea typeface="Open Sans"/>
                <a:cs typeface="Open Sans"/>
                <a:sym typeface="Open Sans"/>
              </a:rPr>
              <a:t>Tesseract-OCR Engine</a:t>
            </a:r>
            <a:endParaRPr sz="2100">
              <a:highlight>
                <a:srgbClr val="FDFDFD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100">
              <a:highlight>
                <a:srgbClr val="FDFDFD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100">
              <a:highlight>
                <a:srgbClr val="FDFDFD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100">
              <a:highlight>
                <a:srgbClr val="FDFDFD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>
              <a:highlight>
                <a:srgbClr val="FDFDFD"/>
              </a:highlight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2" name="Google Shape;82;p16"/>
          <p:cNvSpPr/>
          <p:nvPr/>
        </p:nvSpPr>
        <p:spPr>
          <a:xfrm>
            <a:off x="3626373" y="743750"/>
            <a:ext cx="1004100" cy="434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83" name="Google Shape;83;p16"/>
          <p:cNvSpPr txBox="1"/>
          <p:nvPr/>
        </p:nvSpPr>
        <p:spPr>
          <a:xfrm>
            <a:off x="3537286" y="1178150"/>
            <a:ext cx="1182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Open Sans"/>
                <a:ea typeface="Open Sans"/>
                <a:cs typeface="Open Sans"/>
                <a:sym typeface="Open Sans"/>
              </a:rPr>
              <a:t>Wrapper</a:t>
            </a:r>
            <a:endParaRPr sz="15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4" name="Google Shape;84;p16"/>
          <p:cNvSpPr txBox="1"/>
          <p:nvPr/>
        </p:nvSpPr>
        <p:spPr>
          <a:xfrm>
            <a:off x="270100" y="1773225"/>
            <a:ext cx="3267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dk1"/>
                </a:solidFill>
                <a:highlight>
                  <a:srgbClr val="FDFDFD"/>
                </a:highlight>
              </a:rPr>
              <a:t>recognize and “read” the text embedded in images</a:t>
            </a:r>
            <a:endParaRPr sz="17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5" name="Google Shape;85;p16"/>
          <p:cNvSpPr txBox="1"/>
          <p:nvPr/>
        </p:nvSpPr>
        <p:spPr>
          <a:xfrm>
            <a:off x="4719448" y="1773225"/>
            <a:ext cx="3267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</a:rPr>
              <a:t>extract text from images and documents without a text layer</a:t>
            </a:r>
            <a:endParaRPr sz="19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6" name="Google Shape;86;p16"/>
          <p:cNvSpPr/>
          <p:nvPr/>
        </p:nvSpPr>
        <p:spPr>
          <a:xfrm rot="1229873">
            <a:off x="1873315" y="1300812"/>
            <a:ext cx="276721" cy="43967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87" name="Google Shape;87;p16"/>
          <p:cNvSpPr/>
          <p:nvPr/>
        </p:nvSpPr>
        <p:spPr>
          <a:xfrm rot="-908796">
            <a:off x="6214144" y="1301920"/>
            <a:ext cx="277852" cy="437484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88" name="Google Shape;88;p16"/>
          <p:cNvSpPr txBox="1"/>
          <p:nvPr/>
        </p:nvSpPr>
        <p:spPr>
          <a:xfrm>
            <a:off x="270100" y="3130325"/>
            <a:ext cx="8149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 pytesseract.image_to_string(img2,config=custom_config)    </a:t>
            </a: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pytesseract.image_to_boxes(image) 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89" name="Google Shape;89;p16"/>
          <p:cNvPicPr preferRelativeResize="0"/>
          <p:nvPr/>
        </p:nvPicPr>
        <p:blipFill rotWithShape="1">
          <a:blip r:embed="rId3">
            <a:alphaModFix/>
          </a:blip>
          <a:srcRect b="0" l="0" r="74019" t="0"/>
          <a:stretch/>
        </p:blipFill>
        <p:spPr>
          <a:xfrm>
            <a:off x="5773100" y="1340525"/>
            <a:ext cx="2078552" cy="3561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0897" y="1686797"/>
            <a:ext cx="4785624" cy="2868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7"/>
          <p:cNvSpPr txBox="1"/>
          <p:nvPr>
            <p:ph type="title"/>
          </p:nvPr>
        </p:nvSpPr>
        <p:spPr>
          <a:xfrm>
            <a:off x="469350" y="438400"/>
            <a:ext cx="8205300" cy="5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OPENCV</a:t>
            </a:r>
            <a:endParaRPr sz="3000"/>
          </a:p>
        </p:txBody>
      </p:sp>
      <p:sp>
        <p:nvSpPr>
          <p:cNvPr id="96" name="Google Shape;96;p17"/>
          <p:cNvSpPr txBox="1"/>
          <p:nvPr/>
        </p:nvSpPr>
        <p:spPr>
          <a:xfrm>
            <a:off x="469350" y="1420925"/>
            <a:ext cx="300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cv2.morphologyEx</a:t>
            </a:r>
            <a:endParaRPr sz="1600"/>
          </a:p>
        </p:txBody>
      </p:sp>
      <p:sp>
        <p:nvSpPr>
          <p:cNvPr id="97" name="Google Shape;97;p17"/>
          <p:cNvSpPr txBox="1"/>
          <p:nvPr/>
        </p:nvSpPr>
        <p:spPr>
          <a:xfrm>
            <a:off x="3072000" y="1420925"/>
            <a:ext cx="300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cv2.findContours</a:t>
            </a:r>
            <a:endParaRPr sz="1600"/>
          </a:p>
        </p:txBody>
      </p:sp>
      <p:sp>
        <p:nvSpPr>
          <p:cNvPr id="98" name="Google Shape;98;p17"/>
          <p:cNvSpPr/>
          <p:nvPr/>
        </p:nvSpPr>
        <p:spPr>
          <a:xfrm rot="1504407">
            <a:off x="1113417" y="3182265"/>
            <a:ext cx="293785" cy="431344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7"/>
          <p:cNvSpPr/>
          <p:nvPr/>
        </p:nvSpPr>
        <p:spPr>
          <a:xfrm rot="-1504407">
            <a:off x="2543245" y="3182331"/>
            <a:ext cx="293785" cy="431216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17"/>
          <p:cNvSpPr txBox="1"/>
          <p:nvPr/>
        </p:nvSpPr>
        <p:spPr>
          <a:xfrm>
            <a:off x="661363" y="3793000"/>
            <a:ext cx="1033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Closing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1" name="Google Shape;101;p17"/>
          <p:cNvSpPr txBox="1"/>
          <p:nvPr/>
        </p:nvSpPr>
        <p:spPr>
          <a:xfrm>
            <a:off x="2243838" y="3793050"/>
            <a:ext cx="1033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Opening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02" name="Google Shape;10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9750" y="2286450"/>
            <a:ext cx="5581899" cy="27039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5738" y="2016469"/>
            <a:ext cx="5409926" cy="2762968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7"/>
          <p:cNvSpPr txBox="1"/>
          <p:nvPr/>
        </p:nvSpPr>
        <p:spPr>
          <a:xfrm>
            <a:off x="786800" y="2102025"/>
            <a:ext cx="2607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Erosion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Dilation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05" name="Google Shape;105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3760" y="2016475"/>
            <a:ext cx="5153899" cy="2535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1373" y="1947201"/>
            <a:ext cx="4882859" cy="239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328425" y="2199925"/>
            <a:ext cx="5409925" cy="226297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7"/>
          <p:cNvSpPr txBox="1"/>
          <p:nvPr/>
        </p:nvSpPr>
        <p:spPr>
          <a:xfrm>
            <a:off x="5906800" y="1436375"/>
            <a:ext cx="300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cv2.approxPolyDP</a:t>
            </a:r>
            <a:endParaRPr sz="16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8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AIMS</a:t>
            </a:r>
            <a:endParaRPr/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311700" y="1370800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Detect corners of the target paper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Re-project paper for later recognition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Recognize upper and lower cases of 26 letters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Crop them out from the original image and resize them to the same size 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9"/>
          <p:cNvSpPr txBox="1"/>
          <p:nvPr>
            <p:ph type="title"/>
          </p:nvPr>
        </p:nvSpPr>
        <p:spPr>
          <a:xfrm>
            <a:off x="311700" y="19877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Strategy for Aim#1: </a:t>
            </a: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Detect corners of the target paper</a:t>
            </a:r>
            <a:endParaRPr sz="1800"/>
          </a:p>
        </p:txBody>
      </p:sp>
      <p:pic>
        <p:nvPicPr>
          <p:cNvPr id="120" name="Google Shape;12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275" y="1391874"/>
            <a:ext cx="2215135" cy="29535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83388" y="1391888"/>
            <a:ext cx="2215123" cy="2953498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9"/>
          <p:cNvSpPr txBox="1"/>
          <p:nvPr/>
        </p:nvSpPr>
        <p:spPr>
          <a:xfrm>
            <a:off x="5175200" y="1826300"/>
            <a:ext cx="4338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cv2.morphologyEx</a:t>
            </a:r>
            <a:endParaRPr b="1" sz="220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23" name="Google Shape;123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98500" y="2764125"/>
            <a:ext cx="4445501" cy="1581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0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Strategy for Aim#1: Detect corners of the target paper</a:t>
            </a:r>
            <a:endParaRPr sz="1800"/>
          </a:p>
        </p:txBody>
      </p:sp>
      <p:pic>
        <p:nvPicPr>
          <p:cNvPr id="129" name="Google Shape;129;p20"/>
          <p:cNvPicPr preferRelativeResize="0"/>
          <p:nvPr/>
        </p:nvPicPr>
        <p:blipFill rotWithShape="1">
          <a:blip r:embed="rId3">
            <a:alphaModFix/>
          </a:blip>
          <a:srcRect b="30650" l="77492" r="5107" t="57866"/>
          <a:stretch/>
        </p:blipFill>
        <p:spPr>
          <a:xfrm>
            <a:off x="4534333" y="2840336"/>
            <a:ext cx="1153816" cy="9399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0"/>
          <p:cNvPicPr preferRelativeResize="0"/>
          <p:nvPr/>
        </p:nvPicPr>
        <p:blipFill rotWithShape="1">
          <a:blip r:embed="rId4">
            <a:alphaModFix/>
          </a:blip>
          <a:srcRect b="54513" l="63292" r="24282" t="37530"/>
          <a:stretch/>
        </p:blipFill>
        <p:spPr>
          <a:xfrm>
            <a:off x="4470729" y="1831872"/>
            <a:ext cx="1189244" cy="9399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0"/>
          <p:cNvPicPr preferRelativeResize="0"/>
          <p:nvPr/>
        </p:nvPicPr>
        <p:blipFill rotWithShape="1">
          <a:blip r:embed="rId5">
            <a:alphaModFix/>
          </a:blip>
          <a:srcRect b="56470" l="25147" r="69375" t="39216"/>
          <a:stretch/>
        </p:blipFill>
        <p:spPr>
          <a:xfrm>
            <a:off x="3455851" y="1893750"/>
            <a:ext cx="926070" cy="9001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0"/>
          <p:cNvPicPr preferRelativeResize="0"/>
          <p:nvPr/>
        </p:nvPicPr>
        <p:blipFill rotWithShape="1">
          <a:blip r:embed="rId5">
            <a:alphaModFix/>
          </a:blip>
          <a:srcRect b="29775" l="4564" r="87768" t="62831"/>
          <a:stretch/>
        </p:blipFill>
        <p:spPr>
          <a:xfrm>
            <a:off x="3617809" y="2859760"/>
            <a:ext cx="829144" cy="98681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3" name="Google Shape;133;p20"/>
          <p:cNvGrpSpPr/>
          <p:nvPr/>
        </p:nvGrpSpPr>
        <p:grpSpPr>
          <a:xfrm>
            <a:off x="6554500" y="1517775"/>
            <a:ext cx="2146648" cy="2862198"/>
            <a:chOff x="420900" y="1466025"/>
            <a:chExt cx="2146648" cy="2862198"/>
          </a:xfrm>
        </p:grpSpPr>
        <p:pic>
          <p:nvPicPr>
            <p:cNvPr id="134" name="Google Shape;134;p2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20900" y="1466025"/>
              <a:ext cx="2146648" cy="286219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5" name="Google Shape;135;p20"/>
            <p:cNvSpPr/>
            <p:nvPr/>
          </p:nvSpPr>
          <p:spPr>
            <a:xfrm>
              <a:off x="964950" y="2575950"/>
              <a:ext cx="109200" cy="117600"/>
            </a:xfrm>
            <a:prstGeom prst="ellipse">
              <a:avLst/>
            </a:prstGeom>
            <a:solidFill>
              <a:srgbClr val="FF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20"/>
            <p:cNvSpPr/>
            <p:nvPr/>
          </p:nvSpPr>
          <p:spPr>
            <a:xfrm>
              <a:off x="1855725" y="2575950"/>
              <a:ext cx="109200" cy="117600"/>
            </a:xfrm>
            <a:prstGeom prst="ellipse">
              <a:avLst/>
            </a:prstGeom>
            <a:solidFill>
              <a:srgbClr val="FF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20"/>
            <p:cNvSpPr/>
            <p:nvPr/>
          </p:nvSpPr>
          <p:spPr>
            <a:xfrm>
              <a:off x="522975" y="3333850"/>
              <a:ext cx="109200" cy="117600"/>
            </a:xfrm>
            <a:prstGeom prst="ellipse">
              <a:avLst/>
            </a:prstGeom>
            <a:solidFill>
              <a:srgbClr val="FF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20"/>
            <p:cNvSpPr/>
            <p:nvPr/>
          </p:nvSpPr>
          <p:spPr>
            <a:xfrm>
              <a:off x="2294800" y="3333850"/>
              <a:ext cx="109200" cy="117600"/>
            </a:xfrm>
            <a:prstGeom prst="ellipse">
              <a:avLst/>
            </a:prstGeom>
            <a:solidFill>
              <a:srgbClr val="FF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" name="Google Shape;139;p20"/>
          <p:cNvSpPr txBox="1"/>
          <p:nvPr/>
        </p:nvSpPr>
        <p:spPr>
          <a:xfrm>
            <a:off x="438725" y="1626850"/>
            <a:ext cx="3412500" cy="24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cv2.findContours</a:t>
            </a:r>
            <a:endParaRPr b="1" sz="190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cv2.contourArea</a:t>
            </a:r>
            <a:endParaRPr b="1" sz="180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cv2.approxPolyDP</a:t>
            </a:r>
            <a:endParaRPr b="1" sz="180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40" name="Google Shape;140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544950" y="2214195"/>
            <a:ext cx="1094700" cy="113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1"/>
          <p:cNvSpPr txBox="1"/>
          <p:nvPr>
            <p:ph type="title"/>
          </p:nvPr>
        </p:nvSpPr>
        <p:spPr>
          <a:xfrm>
            <a:off x="311700" y="1397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Strategy for Aim#1: Detect corners of the target paper</a:t>
            </a:r>
            <a:endParaRPr/>
          </a:p>
        </p:txBody>
      </p:sp>
      <p:pic>
        <p:nvPicPr>
          <p:cNvPr id="146" name="Google Shape;14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71975" y="1190538"/>
            <a:ext cx="2564550" cy="342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01925" y="1190538"/>
            <a:ext cx="2564550" cy="3423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57BB8A"/>
      </a:accent3>
      <a:accent4>
        <a:srgbClr val="78909C"/>
      </a:accent4>
      <a:accent5>
        <a:srgbClr val="607D8B"/>
      </a:accent5>
      <a:accent6>
        <a:srgbClr val="DCE755"/>
      </a:accent6>
      <a:hlink>
        <a:srgbClr val="607D8B"/>
      </a:hlink>
      <a:folHlink>
        <a:srgbClr val="607D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